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91" d="100"/>
          <a:sy n="91" d="100"/>
        </p:scale>
        <p:origin x="13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43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48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9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31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67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36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5933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2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428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303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3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6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6FD7DF1-BCBD-4C9C-A12C-0DBFA8F6F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B1C95-B4B3-694F-885D-119278EF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pPr algn="l"/>
            <a:r>
              <a:rPr lang="en-US" sz="4600" dirty="0"/>
              <a:t>Exploring the Nutritional Information at Starbucks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25BC7-39C3-C547-9770-3CD3A5C03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2905" y="545525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 Adriana Pinto</a:t>
            </a:r>
          </a:p>
        </p:txBody>
      </p:sp>
    </p:spTree>
    <p:extLst>
      <p:ext uri="{BB962C8B-B14F-4D97-AF65-F5344CB8AC3E}">
        <p14:creationId xmlns:p14="http://schemas.microsoft.com/office/powerpoint/2010/main" val="319543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08E6-E213-9249-99B4-3526D012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Dataset Covers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262F6-736C-BA4D-B2F3-13DD6179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4162425" cy="41423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Beverage category </a:t>
            </a:r>
            <a:endParaRPr lang="en-US" i="1" dirty="0"/>
          </a:p>
          <a:p>
            <a:r>
              <a:rPr lang="en-US" dirty="0"/>
              <a:t> Beverage </a:t>
            </a:r>
            <a:endParaRPr lang="en-US" i="1" dirty="0"/>
          </a:p>
          <a:p>
            <a:r>
              <a:rPr lang="en-US" dirty="0"/>
              <a:t> Beverage prep</a:t>
            </a:r>
          </a:p>
          <a:p>
            <a:r>
              <a:rPr lang="en-US" dirty="0"/>
              <a:t>Calories </a:t>
            </a:r>
          </a:p>
          <a:p>
            <a:r>
              <a:rPr lang="en-US" dirty="0"/>
              <a:t>Total Fat (g) </a:t>
            </a:r>
          </a:p>
          <a:p>
            <a:r>
              <a:rPr lang="en-US" dirty="0"/>
              <a:t>Trans Fat (g</a:t>
            </a:r>
          </a:p>
          <a:p>
            <a:r>
              <a:rPr lang="en-US" dirty="0"/>
              <a:t>Saturated Fat (g) </a:t>
            </a:r>
          </a:p>
          <a:p>
            <a:r>
              <a:rPr lang="en-US" dirty="0"/>
              <a:t>Sodium (mg)</a:t>
            </a:r>
          </a:p>
          <a:p>
            <a:r>
              <a:rPr lang="en-US" dirty="0"/>
              <a:t>Total Carbohydrates (g)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FEE98-5F8A-284E-BA86-10B3878DE45D}"/>
              </a:ext>
            </a:extLst>
          </p:cNvPr>
          <p:cNvSpPr txBox="1"/>
          <p:nvPr/>
        </p:nvSpPr>
        <p:spPr>
          <a:xfrm>
            <a:off x="5499026" y="1543050"/>
            <a:ext cx="36433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Dietary Fiber (g)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Sugars (g)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Protein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Vitamin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Vitamin 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Calcium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Iron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Caffeine (mg</a:t>
            </a:r>
          </a:p>
        </p:txBody>
      </p:sp>
    </p:spTree>
    <p:extLst>
      <p:ext uri="{BB962C8B-B14F-4D97-AF65-F5344CB8AC3E}">
        <p14:creationId xmlns:p14="http://schemas.microsoft.com/office/powerpoint/2010/main" val="283029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874-F48B-3342-8374-FA9227B8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Caffeine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2DB92B-F84D-774F-BD05-17CCA4567F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02" y="2039936"/>
            <a:ext cx="5402898" cy="385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D7367C5-AC38-204E-BACB-FD7D935CA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43651"/>
              </p:ext>
            </p:extLst>
          </p:nvPr>
        </p:nvGraphicFramePr>
        <p:xfrm>
          <a:off x="1109663" y="2818922"/>
          <a:ext cx="3995736" cy="2301240"/>
        </p:xfrm>
        <a:graphic>
          <a:graphicData uri="http://schemas.openxmlformats.org/drawingml/2006/table">
            <a:tbl>
              <a:tblPr/>
              <a:tblGrid>
                <a:gridCol w="1331912">
                  <a:extLst>
                    <a:ext uri="{9D8B030D-6E8A-4147-A177-3AD203B41FA5}">
                      <a16:colId xmlns:a16="http://schemas.microsoft.com/office/drawing/2014/main" val="1291661942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441340285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1908609297"/>
                    </a:ext>
                  </a:extLst>
                </a:gridCol>
              </a:tblGrid>
              <a:tr h="311155">
                <a:tc>
                  <a:txBody>
                    <a:bodyPr/>
                    <a:lstStyle/>
                    <a:p>
                      <a:pPr algn="r" fontAlgn="b"/>
                      <a:r>
                        <a:rPr lang="en-US" dirty="0">
                          <a:effectLst/>
                        </a:rPr>
                        <a:t>caffeine</a:t>
                      </a:r>
                      <a:endParaRPr lang="en-US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Beverage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effectLst/>
                        </a:rPr>
                        <a:t>Size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076487"/>
                  </a:ext>
                </a:extLst>
              </a:tr>
              <a:tr h="178592"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410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Brewed Coffee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Venti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56730"/>
                  </a:ext>
                </a:extLst>
              </a:tr>
              <a:tr h="178592"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Brewed Coffee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Grande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3445"/>
                  </a:ext>
                </a:extLst>
              </a:tr>
              <a:tr h="178592"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Caffè Americano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Venti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851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966F4C-751F-EE4B-B433-1A48A9B8F5D3}"/>
              </a:ext>
            </a:extLst>
          </p:cNvPr>
          <p:cNvSpPr txBox="1"/>
          <p:nvPr/>
        </p:nvSpPr>
        <p:spPr>
          <a:xfrm>
            <a:off x="1257300" y="1855270"/>
            <a:ext cx="341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Moat Caffeinated Beverages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42A62-0C98-BC4B-A9CE-3963C704C483}"/>
              </a:ext>
            </a:extLst>
          </p:cNvPr>
          <p:cNvSpPr txBox="1"/>
          <p:nvPr/>
        </p:nvSpPr>
        <p:spPr>
          <a:xfrm>
            <a:off x="7243763" y="1485938"/>
            <a:ext cx="44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of beverage types to caffeine</a:t>
            </a:r>
          </a:p>
        </p:txBody>
      </p:sp>
    </p:spTree>
    <p:extLst>
      <p:ext uri="{BB962C8B-B14F-4D97-AF65-F5344CB8AC3E}">
        <p14:creationId xmlns:p14="http://schemas.microsoft.com/office/powerpoint/2010/main" val="137059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54F8E-5D72-1B4E-8B24-450D2B7EC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AF607-21B4-6146-9BCC-C76925B3CFF3}"/>
              </a:ext>
            </a:extLst>
          </p:cNvPr>
          <p:cNvSpPr txBox="1"/>
          <p:nvPr/>
        </p:nvSpPr>
        <p:spPr>
          <a:xfrm>
            <a:off x="6096000" y="587516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10 Highest Calorie Drinks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3BDB41-1C16-E147-A43F-818C4699C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084779"/>
              </p:ext>
            </p:extLst>
          </p:nvPr>
        </p:nvGraphicFramePr>
        <p:xfrm>
          <a:off x="6295924" y="1027906"/>
          <a:ext cx="5580944" cy="56243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25446">
                  <a:extLst>
                    <a:ext uri="{9D8B030D-6E8A-4147-A177-3AD203B41FA5}">
                      <a16:colId xmlns:a16="http://schemas.microsoft.com/office/drawing/2014/main" val="25980276"/>
                    </a:ext>
                  </a:extLst>
                </a:gridCol>
                <a:gridCol w="2774706">
                  <a:extLst>
                    <a:ext uri="{9D8B030D-6E8A-4147-A177-3AD203B41FA5}">
                      <a16:colId xmlns:a16="http://schemas.microsoft.com/office/drawing/2014/main" val="500332328"/>
                    </a:ext>
                  </a:extLst>
                </a:gridCol>
                <a:gridCol w="1174984">
                  <a:extLst>
                    <a:ext uri="{9D8B030D-6E8A-4147-A177-3AD203B41FA5}">
                      <a16:colId xmlns:a16="http://schemas.microsoft.com/office/drawing/2014/main" val="3273695024"/>
                    </a:ext>
                  </a:extLst>
                </a:gridCol>
                <a:gridCol w="605808">
                  <a:extLst>
                    <a:ext uri="{9D8B030D-6E8A-4147-A177-3AD203B41FA5}">
                      <a16:colId xmlns:a16="http://schemas.microsoft.com/office/drawing/2014/main" val="39157451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Beverage</a:t>
                      </a:r>
                    </a:p>
                  </a:txBody>
                  <a:tcPr marL="166927" marR="100156" marT="100156" marB="100156" anchor="b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err="1">
                          <a:solidFill>
                            <a:srgbClr val="FFFFFF"/>
                          </a:solidFill>
                          <a:effectLst/>
                        </a:rPr>
                        <a:t>Beverage_prep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6927" marR="100156" marT="100156" marB="1001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</a:rPr>
                        <a:t>Calories</a:t>
                      </a:r>
                    </a:p>
                  </a:txBody>
                  <a:tcPr marL="166927" marR="100156" marT="100156" marB="100156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rgbClr val="FFFFFF"/>
                        </a:solidFill>
                      </a:endParaRP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436213"/>
                  </a:ext>
                </a:extLst>
              </a:tr>
              <a:tr h="5831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marL="166927" marR="100156" marT="100156" marB="1001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White Chocolate Mocha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2%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510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975573"/>
                  </a:ext>
                </a:extLst>
              </a:tr>
              <a:tr h="5831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marL="166927" marR="100156" marT="100156" marB="1001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White Chocolate Mocha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Soymilk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460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39309"/>
                  </a:ext>
                </a:extLst>
              </a:tr>
              <a:tr h="4050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marL="166927" marR="100156" marT="100156" marB="1001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Java Chip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Whole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460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974102"/>
                  </a:ext>
                </a:extLst>
              </a:tr>
              <a:tr h="5831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marL="166927" marR="100156" marT="100156" marB="1001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White Chocolate Mocha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Venti Nonfat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450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10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marL="166927" marR="100156" marT="100156" marB="1001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Tazo® Green Tea Latte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2%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450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248718"/>
                  </a:ext>
                </a:extLst>
              </a:tr>
              <a:tr h="4050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6</a:t>
                      </a:r>
                    </a:p>
                  </a:txBody>
                  <a:tcPr marL="166927" marR="100156" marT="100156" marB="1001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Java Chip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Soymilk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430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909321"/>
                  </a:ext>
                </a:extLst>
              </a:tr>
              <a:tr h="5831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marL="166927" marR="100156" marT="100156" marB="1001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Java Chip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Venti Nonfat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420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609730"/>
                  </a:ext>
                </a:extLst>
              </a:tr>
              <a:tr h="583134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8</a:t>
                      </a:r>
                    </a:p>
                  </a:txBody>
                  <a:tcPr marL="166927" marR="100156" marT="100156" marB="1001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White Chocolate Mocha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2%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400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682441"/>
                  </a:ext>
                </a:extLst>
              </a:tr>
              <a:tr h="4050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</a:t>
                      </a:r>
                    </a:p>
                  </a:txBody>
                  <a:tcPr marL="166927" marR="100156" marT="100156" marB="100156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Tazo® Green Tea Latte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Soymilk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390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970061"/>
                  </a:ext>
                </a:extLst>
              </a:tr>
              <a:tr h="40507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10</a:t>
                      </a:r>
                    </a:p>
                  </a:txBody>
                  <a:tcPr marL="166927" marR="100156" marT="100156" marB="100156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Mocha (Without Whipped Cream)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Whole Milk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390</a:t>
                      </a:r>
                    </a:p>
                  </a:txBody>
                  <a:tcPr marL="166927" marR="100156" marT="100156" marB="100156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5775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F51201B-B4A0-9F4E-B6AB-B457CA32A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33" y="1478756"/>
            <a:ext cx="5580944" cy="470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7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677459-3A15-2C4A-B984-85264FDBD0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r="-1" b="11203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F91DC-7F58-A148-8AA0-DCCF5659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13" y="5216839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of Caffeine and Calories</a:t>
            </a:r>
          </a:p>
        </p:txBody>
      </p:sp>
    </p:spTree>
    <p:extLst>
      <p:ext uri="{BB962C8B-B14F-4D97-AF65-F5344CB8AC3E}">
        <p14:creationId xmlns:p14="http://schemas.microsoft.com/office/powerpoint/2010/main" val="76228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07985-2D45-A140-85CD-69340357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364" y="24773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Sugar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BFE9C9-9208-B044-85C2-07E6105C3C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903" y="495922"/>
            <a:ext cx="7862419" cy="5866155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5996F1-78EC-9C40-A2CA-5CB10566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859" y="2914650"/>
            <a:ext cx="4390071" cy="37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4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451419D-7080-3249-A0BF-7DD723905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r="-1" b="7457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BD7B6-AE13-944D-ADFB-34791D2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416721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of Sugar and Calories</a:t>
            </a:r>
          </a:p>
        </p:txBody>
      </p:sp>
    </p:spTree>
    <p:extLst>
      <p:ext uri="{BB962C8B-B14F-4D97-AF65-F5344CB8AC3E}">
        <p14:creationId xmlns:p14="http://schemas.microsoft.com/office/powerpoint/2010/main" val="75652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D74D3-5B97-7D44-A262-AC9E1CE2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Protein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8F19882-48B0-9446-8A09-B85E72201C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0096097"/>
              </p:ext>
            </p:extLst>
          </p:nvPr>
        </p:nvGraphicFramePr>
        <p:xfrm>
          <a:off x="703182" y="1046463"/>
          <a:ext cx="4777382" cy="4595333"/>
        </p:xfrm>
        <a:graphic>
          <a:graphicData uri="http://schemas.openxmlformats.org/drawingml/2006/table">
            <a:tbl>
              <a:tblPr firstRow="1" bandRow="1"/>
              <a:tblGrid>
                <a:gridCol w="1958732">
                  <a:extLst>
                    <a:ext uri="{9D8B030D-6E8A-4147-A177-3AD203B41FA5}">
                      <a16:colId xmlns:a16="http://schemas.microsoft.com/office/drawing/2014/main" val="503736590"/>
                    </a:ext>
                  </a:extLst>
                </a:gridCol>
                <a:gridCol w="1688764">
                  <a:extLst>
                    <a:ext uri="{9D8B030D-6E8A-4147-A177-3AD203B41FA5}">
                      <a16:colId xmlns:a16="http://schemas.microsoft.com/office/drawing/2014/main" val="1354880838"/>
                    </a:ext>
                  </a:extLst>
                </a:gridCol>
                <a:gridCol w="1129886">
                  <a:extLst>
                    <a:ext uri="{9D8B030D-6E8A-4147-A177-3AD203B41FA5}">
                      <a16:colId xmlns:a16="http://schemas.microsoft.com/office/drawing/2014/main" val="1369833398"/>
                    </a:ext>
                  </a:extLst>
                </a:gridCol>
              </a:tblGrid>
              <a:tr h="3617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err="1">
                          <a:effectLst/>
                        </a:rPr>
                        <a:t>Beverage_category</a:t>
                      </a:r>
                      <a:endParaRPr lang="en-US" sz="1600">
                        <a:effectLst/>
                      </a:endParaRPr>
                    </a:p>
                  </a:txBody>
                  <a:tcPr marL="41428" marR="41428" marT="41428" marB="4142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>
                          <a:effectLst/>
                        </a:rPr>
                        <a:t>Beverage</a:t>
                      </a:r>
                    </a:p>
                  </a:txBody>
                  <a:tcPr marL="41428" marR="41428" marT="41428" marB="4142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err="1">
                          <a:effectLst/>
                        </a:rPr>
                        <a:t>Protein..g</a:t>
                      </a:r>
                      <a:r>
                        <a:rPr lang="en-US" sz="1600">
                          <a:effectLst/>
                        </a:rPr>
                        <a:t>.</a:t>
                      </a:r>
                    </a:p>
                  </a:txBody>
                  <a:tcPr marL="41428" marR="41428" marT="41428" marB="4142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373550"/>
                  </a:ext>
                </a:extLst>
              </a:tr>
              <a:tr h="846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Smoothies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Banana Chocolate Smoothie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20.0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1270"/>
                  </a:ext>
                </a:extLst>
              </a:tr>
              <a:tr h="846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Smoothies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Banana Chocolate Smoothie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20.0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586079"/>
                  </a:ext>
                </a:extLst>
              </a:tr>
              <a:tr h="846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Signature Espresso Drinks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White Chocolate Mocha (Without Whipped Cream)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19.0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92273"/>
                  </a:ext>
                </a:extLst>
              </a:tr>
              <a:tr h="846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Signature Espresso Drinks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White Chocolate Mocha (Without Whipped Cream)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19.0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715358"/>
                  </a:ext>
                </a:extLst>
              </a:tr>
              <a:tr h="846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Smoothies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Banana Chocolate Smoothie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19.0</a:t>
                      </a:r>
                    </a:p>
                  </a:txBody>
                  <a:tcPr marL="41428" marR="41428" marT="41428" marB="4142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57238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8C09087D-A6A2-134D-94AC-432A207EB7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64" y="1653523"/>
            <a:ext cx="6433465" cy="459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4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0AC7-365D-EF4A-9275-CBE7675D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162" y="84212"/>
            <a:ext cx="10515600" cy="1325563"/>
          </a:xfrm>
        </p:spPr>
        <p:txBody>
          <a:bodyPr/>
          <a:lstStyle/>
          <a:p>
            <a:r>
              <a:rPr lang="en-US" dirty="0"/>
              <a:t>Carbs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99AD3D-33D4-9242-B607-575B81402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730675"/>
              </p:ext>
            </p:extLst>
          </p:nvPr>
        </p:nvGraphicFramePr>
        <p:xfrm>
          <a:off x="379290" y="781805"/>
          <a:ext cx="5716709" cy="5520522"/>
        </p:xfrm>
        <a:graphic>
          <a:graphicData uri="http://schemas.openxmlformats.org/drawingml/2006/table">
            <a:tbl>
              <a:tblPr/>
              <a:tblGrid>
                <a:gridCol w="131203">
                  <a:extLst>
                    <a:ext uri="{9D8B030D-6E8A-4147-A177-3AD203B41FA5}">
                      <a16:colId xmlns:a16="http://schemas.microsoft.com/office/drawing/2014/main" val="2185568458"/>
                    </a:ext>
                  </a:extLst>
                </a:gridCol>
                <a:gridCol w="2727152">
                  <a:extLst>
                    <a:ext uri="{9D8B030D-6E8A-4147-A177-3AD203B41FA5}">
                      <a16:colId xmlns:a16="http://schemas.microsoft.com/office/drawing/2014/main" val="1814024902"/>
                    </a:ext>
                  </a:extLst>
                </a:gridCol>
                <a:gridCol w="1429177">
                  <a:extLst>
                    <a:ext uri="{9D8B030D-6E8A-4147-A177-3AD203B41FA5}">
                      <a16:colId xmlns:a16="http://schemas.microsoft.com/office/drawing/2014/main" val="329529051"/>
                    </a:ext>
                  </a:extLst>
                </a:gridCol>
                <a:gridCol w="1429177">
                  <a:extLst>
                    <a:ext uri="{9D8B030D-6E8A-4147-A177-3AD203B41FA5}">
                      <a16:colId xmlns:a16="http://schemas.microsoft.com/office/drawing/2014/main" val="1532351891"/>
                    </a:ext>
                  </a:extLst>
                </a:gridCol>
              </a:tblGrid>
              <a:tr h="621286">
                <a:tc>
                  <a:txBody>
                    <a:bodyPr/>
                    <a:lstStyle/>
                    <a:p>
                      <a:pPr algn="l" fontAlgn="b"/>
                      <a:endParaRPr lang="en-US" sz="900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23248" marR="23248" marT="23248" marB="2324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Beverage</a:t>
                      </a:r>
                    </a:p>
                  </a:txBody>
                  <a:tcPr marL="23248" marR="23248" marT="23248" marB="2324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marL="23248" marR="23248" marT="23248" marB="2324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>
                          <a:effectLst/>
                        </a:rPr>
                        <a:t>Carbs</a:t>
                      </a:r>
                    </a:p>
                  </a:txBody>
                  <a:tcPr marL="23248" marR="23248" marT="23248" marB="23248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19918"/>
                  </a:ext>
                </a:extLst>
              </a:tr>
              <a:tr h="28431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Espresso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Solo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674573"/>
                  </a:ext>
                </a:extLst>
              </a:tr>
              <a:tr h="28431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Tazo® Tea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Short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396674"/>
                  </a:ext>
                </a:extLst>
              </a:tr>
              <a:tr h="28431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Tazo</a:t>
                      </a:r>
                      <a:r>
                        <a:rPr lang="en-US" sz="1400" dirty="0">
                          <a:effectLst/>
                        </a:rPr>
                        <a:t>® Tea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Tall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89385"/>
                  </a:ext>
                </a:extLst>
              </a:tr>
              <a:tr h="28431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Tazo</a:t>
                      </a:r>
                      <a:r>
                        <a:rPr lang="en-US" sz="1400" dirty="0">
                          <a:effectLst/>
                        </a:rPr>
                        <a:t>® Tea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Grande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10401"/>
                  </a:ext>
                </a:extLst>
              </a:tr>
              <a:tr h="284316">
                <a:tc>
                  <a:txBody>
                    <a:bodyPr/>
                    <a:lstStyle/>
                    <a:p>
                      <a:pPr algn="l" fontAlgn="t"/>
                      <a:endParaRPr lang="en-US" sz="900" dirty="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Tazo® Tea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Venti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35768"/>
                  </a:ext>
                </a:extLst>
              </a:tr>
              <a:tr h="621286">
                <a:tc>
                  <a:txBody>
                    <a:bodyPr/>
                    <a:lstStyle/>
                    <a:p>
                      <a:pPr algn="l" fontAlgn="t"/>
                      <a:endParaRPr lang="en-US" sz="900" dirty="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Shaken Iced Tazo® Tea (With Classic Syrup)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Tall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450519"/>
                  </a:ext>
                </a:extLst>
              </a:tr>
              <a:tr h="62128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Shaken Iced Tazo® Tea (With Classic Syrup)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Grande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207457"/>
                  </a:ext>
                </a:extLst>
              </a:tr>
              <a:tr h="621286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Shaken Iced Tazo® Tea (With Classic Syrup)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Venti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54467"/>
                  </a:ext>
                </a:extLst>
              </a:tr>
              <a:tr h="806899">
                <a:tc>
                  <a:txBody>
                    <a:bodyPr/>
                    <a:lstStyle/>
                    <a:p>
                      <a:pPr algn="l" fontAlgn="t"/>
                      <a:endParaRPr lang="en-US" sz="90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Shaken Iced Tazo® Tea Lemonade (With Classic Syrup)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Tall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50697"/>
                  </a:ext>
                </a:extLst>
              </a:tr>
              <a:tr h="806899">
                <a:tc>
                  <a:txBody>
                    <a:bodyPr/>
                    <a:lstStyle/>
                    <a:p>
                      <a:pPr algn="l" fontAlgn="t"/>
                      <a:endParaRPr lang="en-US" sz="900" dirty="0">
                        <a:effectLst/>
                      </a:endParaRP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Shaken Iced Tazo® Tea Lemonade (With Classic Syrup)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Grande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0</a:t>
                      </a:r>
                    </a:p>
                  </a:txBody>
                  <a:tcPr marL="23248" marR="23248" marT="23248" marB="2324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0249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CA8E709-0C4E-EC44-97F9-862842767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25" y="16519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4FFAFE7-023D-274B-898B-1EAAE2098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124604"/>
              </p:ext>
            </p:extLst>
          </p:nvPr>
        </p:nvGraphicFramePr>
        <p:xfrm>
          <a:off x="6363287" y="1898604"/>
          <a:ext cx="5318124" cy="3992811"/>
        </p:xfrm>
        <a:graphic>
          <a:graphicData uri="http://schemas.openxmlformats.org/drawingml/2006/table">
            <a:tbl>
              <a:tblPr/>
              <a:tblGrid>
                <a:gridCol w="176987">
                  <a:extLst>
                    <a:ext uri="{9D8B030D-6E8A-4147-A177-3AD203B41FA5}">
                      <a16:colId xmlns:a16="http://schemas.microsoft.com/office/drawing/2014/main" val="1739583562"/>
                    </a:ext>
                  </a:extLst>
                </a:gridCol>
                <a:gridCol w="2536213">
                  <a:extLst>
                    <a:ext uri="{9D8B030D-6E8A-4147-A177-3AD203B41FA5}">
                      <a16:colId xmlns:a16="http://schemas.microsoft.com/office/drawing/2014/main" val="3568734806"/>
                    </a:ext>
                  </a:extLst>
                </a:gridCol>
                <a:gridCol w="1302462">
                  <a:extLst>
                    <a:ext uri="{9D8B030D-6E8A-4147-A177-3AD203B41FA5}">
                      <a16:colId xmlns:a16="http://schemas.microsoft.com/office/drawing/2014/main" val="2491277318"/>
                    </a:ext>
                  </a:extLst>
                </a:gridCol>
                <a:gridCol w="1302462">
                  <a:extLst>
                    <a:ext uri="{9D8B030D-6E8A-4147-A177-3AD203B41FA5}">
                      <a16:colId xmlns:a16="http://schemas.microsoft.com/office/drawing/2014/main" val="2433874200"/>
                    </a:ext>
                  </a:extLst>
                </a:gridCol>
              </a:tblGrid>
              <a:tr h="422621"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 </a:t>
                      </a:r>
                    </a:p>
                    <a:p>
                      <a:pPr algn="l" fontAlgn="b"/>
                      <a:r>
                        <a:rPr lang="en-US" b="0">
                          <a:solidFill>
                            <a:srgbClr val="999999"/>
                          </a:solidFill>
                          <a:effectLst/>
                        </a:rPr>
                        <a:t> 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Beverage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>
                          <a:effectLst/>
                        </a:rPr>
                        <a:t>Carbs</a:t>
                      </a:r>
                      <a:endParaRPr lang="en-US" sz="1400" b="0" dirty="0">
                        <a:solidFill>
                          <a:srgbClr val="999999"/>
                        </a:solidFill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10172"/>
                  </a:ext>
                </a:extLst>
              </a:tr>
              <a:tr h="633836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Java Chip (Without Whipped Cream)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Venti Nonfat Milk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340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649623"/>
                  </a:ext>
                </a:extLst>
              </a:tr>
              <a:tr h="633836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Java Chip (Without Whipped Cream)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Whole Milk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340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142522"/>
                  </a:ext>
                </a:extLst>
              </a:tr>
              <a:tr h="925443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White Chocolate Mocha (Without Whipped Cream)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2% Milk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>
                          <a:effectLst/>
                        </a:rPr>
                        <a:t>330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103417"/>
                  </a:ext>
                </a:extLst>
              </a:tr>
              <a:tr h="633836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Java Chip (Without Whipped Cream)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Soymilk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330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175505"/>
                  </a:ext>
                </a:extLst>
              </a:tr>
              <a:tr h="509024"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Java Chip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Venti Nonfat Milk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dirty="0">
                          <a:effectLst/>
                        </a:rPr>
                        <a:t>320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0259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BBB29B4-D770-684F-BCE7-EE38CEA167A1}"/>
              </a:ext>
            </a:extLst>
          </p:cNvPr>
          <p:cNvSpPr txBox="1"/>
          <p:nvPr/>
        </p:nvSpPr>
        <p:spPr>
          <a:xfrm>
            <a:off x="1961651" y="412473"/>
            <a:ext cx="240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Carb Options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79FD-F5CC-4C4F-A439-F712BFE2ABDF}"/>
              </a:ext>
            </a:extLst>
          </p:cNvPr>
          <p:cNvSpPr txBox="1"/>
          <p:nvPr/>
        </p:nvSpPr>
        <p:spPr>
          <a:xfrm>
            <a:off x="7421245" y="1368704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Carb options</a:t>
            </a:r>
          </a:p>
        </p:txBody>
      </p:sp>
    </p:spTree>
    <p:extLst>
      <p:ext uri="{BB962C8B-B14F-4D97-AF65-F5344CB8AC3E}">
        <p14:creationId xmlns:p14="http://schemas.microsoft.com/office/powerpoint/2010/main" val="183515412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DarkSeedLeftStep">
      <a:dk1>
        <a:srgbClr val="000000"/>
      </a:dk1>
      <a:lt1>
        <a:srgbClr val="FFFFFF"/>
      </a:lt1>
      <a:dk2>
        <a:srgbClr val="3C3122"/>
      </a:dk2>
      <a:lt2>
        <a:srgbClr val="E8E2E7"/>
      </a:lt2>
      <a:accent1>
        <a:srgbClr val="21BA47"/>
      </a:accent1>
      <a:accent2>
        <a:srgbClr val="30BA14"/>
      </a:accent2>
      <a:accent3>
        <a:srgbClr val="75B320"/>
      </a:accent3>
      <a:accent4>
        <a:srgbClr val="A6A612"/>
      </a:accent4>
      <a:accent5>
        <a:srgbClr val="DC9026"/>
      </a:accent5>
      <a:accent6>
        <a:srgbClr val="D53717"/>
      </a:accent6>
      <a:hlink>
        <a:srgbClr val="997F33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{AF99159E-2084-C54D-9026-1DD8B2AB0416}tf16401378</Template>
  <TotalTime>63</TotalTime>
  <Words>419</Words>
  <Application>Microsoft Macintosh PowerPoint</Application>
  <PresentationFormat>Widescreen</PresentationFormat>
  <Paragraphs>159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Aharoni</vt:lpstr>
      <vt:lpstr>Arial</vt:lpstr>
      <vt:lpstr>Avenir Next LT Pro</vt:lpstr>
      <vt:lpstr>Calibri</vt:lpstr>
      <vt:lpstr>ShapesVTI</vt:lpstr>
      <vt:lpstr>Exploring the Nutritional Information at Starbucks</vt:lpstr>
      <vt:lpstr>What the Dataset Covers</vt:lpstr>
      <vt:lpstr>Caffeine</vt:lpstr>
      <vt:lpstr>Calories</vt:lpstr>
      <vt:lpstr>Correlation of Caffeine and Calories</vt:lpstr>
      <vt:lpstr>Sugar</vt:lpstr>
      <vt:lpstr>Correlation of Sugar and Calories</vt:lpstr>
      <vt:lpstr>Protein </vt:lpstr>
      <vt:lpstr>Carbs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Nutritional Information at Starbucks</dc:title>
  <dc:creator>Pinto, Adriana</dc:creator>
  <cp:lastModifiedBy>Pinto, Adriana</cp:lastModifiedBy>
  <cp:revision>5</cp:revision>
  <dcterms:created xsi:type="dcterms:W3CDTF">2021-04-23T22:39:29Z</dcterms:created>
  <dcterms:modified xsi:type="dcterms:W3CDTF">2021-04-23T23:42:56Z</dcterms:modified>
</cp:coreProperties>
</file>